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2"/>
  </p:notesMasterIdLst>
  <p:handoutMasterIdLst>
    <p:handoutMasterId r:id="rId63"/>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5" r:id="rId18"/>
    <p:sldId id="336" r:id="rId19"/>
    <p:sldId id="337" r:id="rId20"/>
    <p:sldId id="338" r:id="rId21"/>
    <p:sldId id="339" r:id="rId22"/>
    <p:sldId id="276" r:id="rId23"/>
    <p:sldId id="340" r:id="rId24"/>
    <p:sldId id="341" r:id="rId25"/>
    <p:sldId id="303" r:id="rId26"/>
    <p:sldId id="334" r:id="rId27"/>
    <p:sldId id="293" r:id="rId28"/>
    <p:sldId id="342" r:id="rId29"/>
    <p:sldId id="343" r:id="rId30"/>
    <p:sldId id="277" r:id="rId31"/>
    <p:sldId id="284" r:id="rId32"/>
    <p:sldId id="269" r:id="rId33"/>
    <p:sldId id="304" r:id="rId34"/>
    <p:sldId id="305" r:id="rId35"/>
    <p:sldId id="307" r:id="rId36"/>
    <p:sldId id="306" r:id="rId37"/>
    <p:sldId id="308" r:id="rId38"/>
    <p:sldId id="270" r:id="rId39"/>
    <p:sldId id="309" r:id="rId40"/>
    <p:sldId id="310" r:id="rId41"/>
    <p:sldId id="311" r:id="rId42"/>
    <p:sldId id="312" r:id="rId43"/>
    <p:sldId id="314" r:id="rId44"/>
    <p:sldId id="313" r:id="rId45"/>
    <p:sldId id="315" r:id="rId46"/>
    <p:sldId id="316" r:id="rId47"/>
    <p:sldId id="317" r:id="rId48"/>
    <p:sldId id="294" r:id="rId49"/>
    <p:sldId id="296" r:id="rId50"/>
    <p:sldId id="318" r:id="rId51"/>
    <p:sldId id="319" r:id="rId52"/>
    <p:sldId id="321" r:id="rId53"/>
    <p:sldId id="322" r:id="rId54"/>
    <p:sldId id="323" r:id="rId55"/>
    <p:sldId id="324" r:id="rId56"/>
    <p:sldId id="288" r:id="rId57"/>
    <p:sldId id="289" r:id="rId58"/>
    <p:sldId id="320" r:id="rId59"/>
    <p:sldId id="274" r:id="rId60"/>
    <p:sldId id="329" r:id="rId6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91" autoAdjust="0"/>
    <p:restoredTop sz="85174"/>
  </p:normalViewPr>
  <p:slideViewPr>
    <p:cSldViewPr snapToGrid="0" snapToObjects="1">
      <p:cViewPr varScale="1">
        <p:scale>
          <a:sx n="86" d="100"/>
          <a:sy n="86" d="100"/>
        </p:scale>
        <p:origin x="403"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aratrikaSantra/Applied_Data_Science_Capstone/blob/main/3.%20Data%20Wrangling%20Space%20X%20Falcon%209%20First%20Stage%20Land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aratrikaSantra/Applied_Data_Science_Capstone/blob/main/4.%20EDA%20with%20SQL%20Space%20X%20Falcon%209.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aratrikaSantra/Applied_Data_Science_Capstone/blob/main/5.%20EDA%20with%20Visualization%20Lab%20Space%20X%20Falcon%209.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tmp"/></Relationships>
</file>

<file path=ppt/slides/_rels/slide1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aratrikaSantra/Applied_Data_Science_Capstone/blob/main/6.%20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aratrikaSantra/Applied_Data_Science_Capstone/blob/main/7.%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aratrikaSantra/Applied_Data_Science_Capstone/blob/main/8.%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tmp"/></Relationships>
</file>

<file path=ppt/slides/_rels/slide26.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tm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aratrikaSantra/Applied_Data_Science_Capstone/blob/main/1.%20SpaceX%20Falcon%209%20first%20stage%20Land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tmp"/></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aratrikaSantra/Applied_Data_Science_Capstone/blob/main/2.%20Web%20scraping%20Falcon%209%20and%20Falcon%20Heavy%20Launches%20Records%20from%20Wikipedi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tm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Aaratrika</a:t>
            </a:r>
            <a:r>
              <a:rPr lang="en-US" dirty="0">
                <a:solidFill>
                  <a:schemeClr val="bg2"/>
                </a:solidFill>
                <a:latin typeface="Abadi"/>
                <a:ea typeface="SF Pro" pitchFamily="2" charset="0"/>
                <a:cs typeface="SF Pro" pitchFamily="2" charset="0"/>
              </a:rPr>
              <a:t> Santra</a:t>
            </a:r>
          </a:p>
          <a:p>
            <a:r>
              <a:rPr lang="en-US" dirty="0">
                <a:solidFill>
                  <a:schemeClr val="bg2"/>
                </a:solidFill>
                <a:latin typeface="Abadi" panose="020B0604020104020204" pitchFamily="34" charset="0"/>
                <a:ea typeface="SF Pro" pitchFamily="2" charset="0"/>
                <a:cs typeface="SF Pro" pitchFamily="2" charset="0"/>
              </a:rPr>
              <a:t>09.05.2023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051392"/>
          </a:xfrm>
          <a:prstGeom prst="rect">
            <a:avLst/>
          </a:prstGeom>
        </p:spPr>
        <p:txBody>
          <a:bodyPr/>
          <a:lstStyle/>
          <a:p>
            <a:pPr marL="0" indent="0">
              <a:buNone/>
            </a:pPr>
            <a:r>
              <a:rPr lang="en-US" sz="1600" b="1" i="0" dirty="0">
                <a:effectLst/>
                <a:latin typeface="Abadi" panose="020B0604020104020204" pitchFamily="34" charset="0"/>
              </a:rPr>
              <a:t>Exploratory Data Analysis (EDA) to find some patterns in the data and determine what would be the label for training supervised models</a:t>
            </a:r>
            <a:r>
              <a:rPr lang="en-US" b="0" i="0" dirty="0">
                <a:effectLst/>
                <a:latin typeface="-apple-system"/>
              </a:rPr>
              <a:t>. </a:t>
            </a:r>
          </a:p>
          <a:p>
            <a:pPr marL="0" indent="0">
              <a:buNone/>
            </a:pPr>
            <a:r>
              <a:rPr lang="en-US" sz="1600" b="1" dirty="0">
                <a:latin typeface="Abadi" panose="020B0604020104020204" pitchFamily="34" charset="0"/>
              </a:rPr>
              <a:t>Convert those outcomes into training Labels with 1 meaning the booster landed successfully and 0 means that it landed unsuccessfully. </a:t>
            </a:r>
          </a:p>
          <a:p>
            <a:pPr marL="0" indent="0">
              <a:buNone/>
            </a:pPr>
            <a:r>
              <a:rPr lang="en-US" sz="1600" b="1" dirty="0">
                <a:latin typeface="Abadi" panose="020B0604020104020204" pitchFamily="34" charset="0"/>
              </a:rPr>
              <a:t>Data was filtered using the </a:t>
            </a:r>
            <a:r>
              <a:rPr lang="en-US" sz="1600" b="1" dirty="0" err="1">
                <a:latin typeface="Abadi" panose="020B0604020104020204" pitchFamily="34" charset="0"/>
              </a:rPr>
              <a:t>BoosterVersion</a:t>
            </a:r>
            <a:r>
              <a:rPr lang="en-US" sz="1600" b="1" dirty="0">
                <a:latin typeface="Abadi" panose="020B0604020104020204" pitchFamily="34" charset="0"/>
              </a:rPr>
              <a:t> column to only keep the Falcon 9 launches, then dealt with the missing data values in the </a:t>
            </a:r>
            <a:r>
              <a:rPr lang="en-US" sz="1600" b="1" dirty="0" err="1">
                <a:latin typeface="Abadi" panose="020B0604020104020204" pitchFamily="34" charset="0"/>
              </a:rPr>
              <a:t>LandingPad</a:t>
            </a:r>
            <a:r>
              <a:rPr lang="en-US" sz="1600" b="1" dirty="0">
                <a:latin typeface="Abadi" panose="020B0604020104020204" pitchFamily="34" charset="0"/>
              </a:rPr>
              <a:t> and </a:t>
            </a:r>
            <a:r>
              <a:rPr lang="en-US" sz="1600" b="1" dirty="0" err="1">
                <a:latin typeface="Abadi" panose="020B0604020104020204" pitchFamily="34" charset="0"/>
              </a:rPr>
              <a:t>PayloadMass</a:t>
            </a:r>
            <a:r>
              <a:rPr lang="en-US" sz="1600" b="1" dirty="0">
                <a:latin typeface="Abadi" panose="020B0604020104020204" pitchFamily="34" charset="0"/>
              </a:rPr>
              <a:t> columns</a:t>
            </a: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r>
              <a:rPr lang="en-US" sz="1600" b="1" dirty="0" err="1">
                <a:latin typeface="Abadi" panose="020B0604020104020204" pitchFamily="34" charset="0"/>
              </a:rPr>
              <a:t>Github</a:t>
            </a:r>
            <a:r>
              <a:rPr lang="en-US" sz="1600" b="1" dirty="0">
                <a:latin typeface="Abadi" panose="020B0604020104020204" pitchFamily="34" charset="0"/>
              </a:rPr>
              <a:t> link: </a:t>
            </a:r>
            <a:r>
              <a:rPr lang="en-US" sz="1600" b="1" dirty="0">
                <a:latin typeface="Abadi" panose="020B0604020104020204" pitchFamily="34" charset="0"/>
                <a:hlinkClick r:id="rId3"/>
              </a:rPr>
              <a:t>https://github.com/AaratrikaSantra/Applied_Data_Science_Capstone/blob/main/3.%20Data%20Wrangling%20Space%20X%20Falcon%209%20First%20Stage%20Landing%20Prediction.ipynb</a:t>
            </a: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1600" b="1" dirty="0">
                <a:latin typeface="Abadi" panose="020B0604020104020204" pitchFamily="34" charset="0"/>
              </a:rPr>
              <a:t>• Performed data Analysis and Feature Engineering using Pandas and </a:t>
            </a:r>
            <a:r>
              <a:rPr lang="en-US" sz="1600" b="1" dirty="0" err="1">
                <a:latin typeface="Abadi" panose="020B0604020104020204" pitchFamily="34" charset="0"/>
              </a:rPr>
              <a:t>Matplotlib.i.e</a:t>
            </a:r>
            <a:r>
              <a:rPr lang="en-US" sz="1600" b="1" dirty="0">
                <a:latin typeface="Abadi" panose="020B0604020104020204" pitchFamily="34" charset="0"/>
              </a:rPr>
              <a:t>. </a:t>
            </a:r>
          </a:p>
          <a:p>
            <a:pPr marL="0" indent="0">
              <a:lnSpc>
                <a:spcPct val="100000"/>
              </a:lnSpc>
              <a:spcBef>
                <a:spcPts val="1400"/>
              </a:spcBef>
              <a:buNone/>
            </a:pPr>
            <a:r>
              <a:rPr lang="en-US" sz="1600" b="1" dirty="0">
                <a:latin typeface="Abadi" panose="020B0604020104020204" pitchFamily="34" charset="0"/>
              </a:rPr>
              <a:t>• Exploratory Data Analysis </a:t>
            </a:r>
          </a:p>
          <a:p>
            <a:pPr marL="0" indent="0">
              <a:lnSpc>
                <a:spcPct val="100000"/>
              </a:lnSpc>
              <a:spcBef>
                <a:spcPts val="1400"/>
              </a:spcBef>
              <a:buNone/>
            </a:pPr>
            <a:r>
              <a:rPr lang="en-US" sz="1600" b="1" dirty="0">
                <a:latin typeface="Abadi" panose="020B0604020104020204" pitchFamily="34" charset="0"/>
              </a:rPr>
              <a:t>• Preparing Data Feature Engineering </a:t>
            </a:r>
          </a:p>
          <a:p>
            <a:pPr marL="0" indent="0">
              <a:lnSpc>
                <a:spcPct val="100000"/>
              </a:lnSpc>
              <a:spcBef>
                <a:spcPts val="1400"/>
              </a:spcBef>
              <a:buNone/>
            </a:pPr>
            <a:r>
              <a:rPr lang="en-US" sz="1600" b="1" dirty="0">
                <a:latin typeface="Abadi" panose="020B0604020104020204" pitchFamily="34" charset="0"/>
              </a:rPr>
              <a:t>• Used scatter plots to Visualize the relationship between Flight Number and Launch Site, Payload and Launch Site, </a:t>
            </a:r>
            <a:r>
              <a:rPr lang="en-US" sz="1600" b="1" dirty="0" err="1">
                <a:latin typeface="Abadi" panose="020B0604020104020204" pitchFamily="34" charset="0"/>
              </a:rPr>
              <a:t>FlightNumber</a:t>
            </a:r>
            <a:r>
              <a:rPr lang="en-US" sz="1600" b="1" dirty="0">
                <a:latin typeface="Abadi" panose="020B0604020104020204" pitchFamily="34" charset="0"/>
              </a:rPr>
              <a:t> and Orbit type, Payload and Orbit type. </a:t>
            </a:r>
          </a:p>
          <a:p>
            <a:pPr marL="0" indent="0">
              <a:lnSpc>
                <a:spcPct val="100000"/>
              </a:lnSpc>
              <a:spcBef>
                <a:spcPts val="1400"/>
              </a:spcBef>
              <a:buNone/>
            </a:pPr>
            <a:r>
              <a:rPr lang="en-US" sz="1600" b="1" dirty="0">
                <a:latin typeface="Abadi" panose="020B0604020104020204" pitchFamily="34" charset="0"/>
              </a:rPr>
              <a:t>• Used Bar chart to Visualize the relationship between success rate of each orbit type</a:t>
            </a:r>
            <a:endParaRPr lang="en-US" sz="16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GitHub Link: </a:t>
            </a:r>
            <a:r>
              <a:rPr lang="en-US" sz="1600" b="1" dirty="0">
                <a:solidFill>
                  <a:schemeClr val="accent3">
                    <a:lumMod val="25000"/>
                  </a:schemeClr>
                </a:solidFill>
                <a:latin typeface="Abadi" panose="020B0604020104020204" pitchFamily="34" charset="0"/>
                <a:hlinkClick r:id="rId3"/>
              </a:rPr>
              <a:t>https://github.com/AaratrikaSantra/Applied_Data_Science_Capstone/blob/main/4.%20EDA%20with%20SQL%20Space%20X%20Falcon%209.ipynb</a:t>
            </a:r>
            <a:endParaRPr lang="en-US" sz="16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151" y="1087699"/>
            <a:ext cx="9947428" cy="4805179"/>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DF70451-BD9F-2941-A982-B468D4DC3E60}"/>
              </a:ext>
            </a:extLst>
          </p:cNvPr>
          <p:cNvPicPr>
            <a:picLocks noChangeAspect="1"/>
          </p:cNvPicPr>
          <p:nvPr/>
        </p:nvPicPr>
        <p:blipFill>
          <a:blip r:embed="rId2"/>
          <a:stretch>
            <a:fillRect/>
          </a:stretch>
        </p:blipFill>
        <p:spPr>
          <a:xfrm>
            <a:off x="1428034" y="1281869"/>
            <a:ext cx="3152844" cy="4992700"/>
          </a:xfrm>
          <a:prstGeom prst="rect">
            <a:avLst/>
          </a:prstGeom>
        </p:spPr>
      </p:pic>
      <p:pic>
        <p:nvPicPr>
          <p:cNvPr id="8" name="Picture 7">
            <a:extLst>
              <a:ext uri="{FF2B5EF4-FFF2-40B4-BE49-F238E27FC236}">
                <a16:creationId xmlns:a16="http://schemas.microsoft.com/office/drawing/2014/main" id="{23B5CF57-1A1B-A083-D453-E7D5BAD55548}"/>
              </a:ext>
            </a:extLst>
          </p:cNvPr>
          <p:cNvPicPr>
            <a:picLocks noChangeAspect="1"/>
          </p:cNvPicPr>
          <p:nvPr/>
        </p:nvPicPr>
        <p:blipFill>
          <a:blip r:embed="rId3"/>
          <a:stretch>
            <a:fillRect/>
          </a:stretch>
        </p:blipFill>
        <p:spPr>
          <a:xfrm>
            <a:off x="6928418" y="430789"/>
            <a:ext cx="2827265" cy="6332769"/>
          </a:xfrm>
          <a:prstGeom prst="rect">
            <a:avLst/>
          </a:prstGeom>
        </p:spPr>
      </p:pic>
    </p:spTree>
    <p:extLst>
      <p:ext uri="{BB962C8B-B14F-4D97-AF65-F5344CB8AC3E}">
        <p14:creationId xmlns:p14="http://schemas.microsoft.com/office/powerpoint/2010/main" val="216099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US" sz="1600" b="1" dirty="0">
                <a:latin typeface="Abadi" panose="020B0604020104020204" pitchFamily="34" charset="0"/>
              </a:rPr>
              <a:t>The SQL Commands were used to</a:t>
            </a:r>
          </a:p>
          <a:p>
            <a:pPr marL="0" indent="0">
              <a:buNone/>
            </a:pPr>
            <a:r>
              <a:rPr lang="en-US" sz="1600" b="1" dirty="0">
                <a:latin typeface="Abadi" panose="020B0604020104020204" pitchFamily="34" charset="0"/>
              </a:rPr>
              <a:t>Display the names of the unique launch sites in the space mission</a:t>
            </a:r>
          </a:p>
          <a:p>
            <a:pPr marL="0" indent="0">
              <a:buNone/>
            </a:pPr>
            <a:r>
              <a:rPr lang="en-US" sz="1600" b="1" dirty="0">
                <a:latin typeface="Abadi" panose="020B0604020104020204" pitchFamily="34" charset="0"/>
              </a:rPr>
              <a:t>Display 5 records where launch sites begin with the string 'CCA‘ </a:t>
            </a:r>
          </a:p>
          <a:p>
            <a:pPr marL="0" indent="0">
              <a:buNone/>
            </a:pPr>
            <a:r>
              <a:rPr lang="en-US" sz="1600" b="1" dirty="0">
                <a:latin typeface="Abadi" panose="020B0604020104020204" pitchFamily="34" charset="0"/>
              </a:rPr>
              <a:t>Display the total payload mass carried by boosters launched by NASA (CRS) </a:t>
            </a:r>
          </a:p>
          <a:p>
            <a:pPr marL="0" indent="0">
              <a:buNone/>
            </a:pPr>
            <a:r>
              <a:rPr lang="en-US" sz="1600" b="1" dirty="0">
                <a:latin typeface="Abadi" panose="020B0604020104020204" pitchFamily="34" charset="0"/>
              </a:rPr>
              <a:t>Display average payload mass carried by booster version F9 v1.1</a:t>
            </a: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r>
              <a:rPr lang="en-US" sz="1600" b="1" dirty="0">
                <a:latin typeface="Abadi" panose="020B0604020104020204" pitchFamily="34" charset="0"/>
              </a:rPr>
              <a:t>GitHub Link: </a:t>
            </a:r>
            <a:r>
              <a:rPr lang="en-US" sz="1600" b="1" dirty="0">
                <a:latin typeface="Abadi" panose="020B0604020104020204" pitchFamily="34" charset="0"/>
                <a:hlinkClick r:id="rId3"/>
              </a:rPr>
              <a:t>https://github.com/AaratrikaSantra/Applied_Data_Science_Capstone/blob/main/5.%20EDA%20with%20Visualization%20Lab%20Space%20X%20Falcon%209.ipynb</a:t>
            </a: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b="1"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endParaRPr lang="en-US" sz="1600" b="1" dirty="0">
              <a:latin typeface="Abadi" panose="020B0604020104020204" pitchFamily="34" charset="0"/>
            </a:endParaRPr>
          </a:p>
          <a:p>
            <a:pPr marL="0" indent="0">
              <a:buNone/>
            </a:pPr>
            <a:endParaRPr lang="en-US" b="1"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6922D6D9-E17A-BC00-A0B9-66EDFF9BB109}"/>
              </a:ext>
            </a:extLst>
          </p:cNvPr>
          <p:cNvPicPr>
            <a:picLocks noChangeAspect="1"/>
          </p:cNvPicPr>
          <p:nvPr/>
        </p:nvPicPr>
        <p:blipFill>
          <a:blip r:embed="rId3"/>
          <a:stretch>
            <a:fillRect/>
          </a:stretch>
        </p:blipFill>
        <p:spPr>
          <a:xfrm>
            <a:off x="186378" y="1537277"/>
            <a:ext cx="5166858" cy="2832959"/>
          </a:xfrm>
          <a:prstGeom prst="rect">
            <a:avLst/>
          </a:prstGeom>
        </p:spPr>
      </p:pic>
      <p:pic>
        <p:nvPicPr>
          <p:cNvPr id="8" name="Picture 7">
            <a:extLst>
              <a:ext uri="{FF2B5EF4-FFF2-40B4-BE49-F238E27FC236}">
                <a16:creationId xmlns:a16="http://schemas.microsoft.com/office/drawing/2014/main" id="{B76D4493-57BB-63F7-C9F5-3B5F315DA532}"/>
              </a:ext>
            </a:extLst>
          </p:cNvPr>
          <p:cNvPicPr>
            <a:picLocks noChangeAspect="1"/>
          </p:cNvPicPr>
          <p:nvPr/>
        </p:nvPicPr>
        <p:blipFill>
          <a:blip r:embed="rId4"/>
          <a:stretch>
            <a:fillRect/>
          </a:stretch>
        </p:blipFill>
        <p:spPr>
          <a:xfrm>
            <a:off x="5370221" y="1633492"/>
            <a:ext cx="6821779" cy="3904222"/>
          </a:xfrm>
          <a:prstGeom prst="rect">
            <a:avLst/>
          </a:prstGeom>
        </p:spPr>
      </p:pic>
    </p:spTree>
    <p:extLst>
      <p:ext uri="{BB962C8B-B14F-4D97-AF65-F5344CB8AC3E}">
        <p14:creationId xmlns:p14="http://schemas.microsoft.com/office/powerpoint/2010/main" val="1297460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endParaRPr lang="en-US" b="1"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30637ABB-3EF1-04A2-112C-D206B9A934F6}"/>
              </a:ext>
            </a:extLst>
          </p:cNvPr>
          <p:cNvPicPr>
            <a:picLocks noChangeAspect="1"/>
          </p:cNvPicPr>
          <p:nvPr/>
        </p:nvPicPr>
        <p:blipFill>
          <a:blip r:embed="rId3"/>
          <a:stretch>
            <a:fillRect/>
          </a:stretch>
        </p:blipFill>
        <p:spPr>
          <a:xfrm>
            <a:off x="544349" y="1451085"/>
            <a:ext cx="9381033" cy="4435224"/>
          </a:xfrm>
          <a:prstGeom prst="rect">
            <a:avLst/>
          </a:prstGeom>
        </p:spPr>
      </p:pic>
    </p:spTree>
    <p:extLst>
      <p:ext uri="{BB962C8B-B14F-4D97-AF65-F5344CB8AC3E}">
        <p14:creationId xmlns:p14="http://schemas.microsoft.com/office/powerpoint/2010/main" val="740983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endParaRPr lang="en-US" b="1"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3AD0859C-0F89-303B-7C7E-B0E2E80CA11F}"/>
              </a:ext>
            </a:extLst>
          </p:cNvPr>
          <p:cNvPicPr>
            <a:picLocks noChangeAspect="1"/>
          </p:cNvPicPr>
          <p:nvPr/>
        </p:nvPicPr>
        <p:blipFill>
          <a:blip r:embed="rId3"/>
          <a:stretch>
            <a:fillRect/>
          </a:stretch>
        </p:blipFill>
        <p:spPr>
          <a:xfrm>
            <a:off x="890705" y="1337325"/>
            <a:ext cx="9087796" cy="5324600"/>
          </a:xfrm>
          <a:prstGeom prst="rect">
            <a:avLst/>
          </a:prstGeom>
        </p:spPr>
      </p:pic>
    </p:spTree>
    <p:extLst>
      <p:ext uri="{BB962C8B-B14F-4D97-AF65-F5344CB8AC3E}">
        <p14:creationId xmlns:p14="http://schemas.microsoft.com/office/powerpoint/2010/main" val="2678729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endParaRPr lang="en-US" b="1"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0FF25008-D1ED-7910-E6F8-0A01C7FC489C}"/>
              </a:ext>
            </a:extLst>
          </p:cNvPr>
          <p:cNvPicPr>
            <a:picLocks noChangeAspect="1"/>
          </p:cNvPicPr>
          <p:nvPr/>
        </p:nvPicPr>
        <p:blipFill>
          <a:blip r:embed="rId3"/>
          <a:stretch>
            <a:fillRect/>
          </a:stretch>
        </p:blipFill>
        <p:spPr>
          <a:xfrm>
            <a:off x="1012562" y="1453849"/>
            <a:ext cx="6329271" cy="5056789"/>
          </a:xfrm>
          <a:prstGeom prst="rect">
            <a:avLst/>
          </a:prstGeom>
        </p:spPr>
      </p:pic>
    </p:spTree>
    <p:extLst>
      <p:ext uri="{BB962C8B-B14F-4D97-AF65-F5344CB8AC3E}">
        <p14:creationId xmlns:p14="http://schemas.microsoft.com/office/powerpoint/2010/main" val="863064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endParaRPr lang="en-US" sz="1600" b="1" dirty="0">
              <a:latin typeface="Abadi" panose="020B0604020104020204" pitchFamily="34" charset="0"/>
            </a:endParaRPr>
          </a:p>
          <a:p>
            <a:pPr marL="0" indent="0">
              <a:buNone/>
            </a:pPr>
            <a:endParaRPr lang="en-US" b="1"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55240E26-C9F4-0E45-3E59-D776CBCDD617}"/>
              </a:ext>
            </a:extLst>
          </p:cNvPr>
          <p:cNvPicPr>
            <a:picLocks noChangeAspect="1"/>
          </p:cNvPicPr>
          <p:nvPr/>
        </p:nvPicPr>
        <p:blipFill>
          <a:blip r:embed="rId3"/>
          <a:stretch>
            <a:fillRect/>
          </a:stretch>
        </p:blipFill>
        <p:spPr>
          <a:xfrm>
            <a:off x="2702292" y="1320358"/>
            <a:ext cx="5562819" cy="5154712"/>
          </a:xfrm>
          <a:prstGeom prst="rect">
            <a:avLst/>
          </a:prstGeom>
        </p:spPr>
      </p:pic>
    </p:spTree>
    <p:extLst>
      <p:ext uri="{BB962C8B-B14F-4D97-AF65-F5344CB8AC3E}">
        <p14:creationId xmlns:p14="http://schemas.microsoft.com/office/powerpoint/2010/main" val="452254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sz="1800" b="1" dirty="0">
                <a:latin typeface="Abadi" panose="020B0604020104020204" pitchFamily="34" charset="0"/>
              </a:rPr>
              <a:t>Created folium map to marked all the launch sites, and created map objects such as markers, circles, lines to mark the success or failure of launches for each launch site. </a:t>
            </a:r>
          </a:p>
          <a:p>
            <a:pPr marL="0" indent="0">
              <a:buNone/>
            </a:pPr>
            <a:r>
              <a:rPr lang="en-US" sz="1800" b="1" dirty="0">
                <a:latin typeface="Abadi" panose="020B0604020104020204" pitchFamily="34" charset="0"/>
              </a:rPr>
              <a:t>Created a launch set outcomes (failure=0 or success=1). We use this to determine success and failure overall. </a:t>
            </a: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r>
              <a:rPr lang="en-US" sz="1600" b="1" dirty="0">
                <a:latin typeface="Abadi" panose="020B0604020104020204" pitchFamily="34" charset="0"/>
              </a:rPr>
              <a:t>GitHub Link: </a:t>
            </a:r>
            <a:r>
              <a:rPr lang="en-US" sz="1600" b="1" dirty="0">
                <a:latin typeface="Abadi" panose="020B0604020104020204" pitchFamily="34" charset="0"/>
                <a:hlinkClick r:id="rId3"/>
              </a:rPr>
              <a:t>https://github.com/AaratrikaSantra/Applied_Data_Science_Capstone/blob/main/6.%20Launch%20Sites%20Locations%20Analysis%20with%20Folium.ipynb</a:t>
            </a: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6" name="Content Placeholder 5">
            <a:extLst>
              <a:ext uri="{FF2B5EF4-FFF2-40B4-BE49-F238E27FC236}">
                <a16:creationId xmlns:a16="http://schemas.microsoft.com/office/drawing/2014/main" id="{A436C66A-36F5-696B-7808-426CD9EE7AED}"/>
              </a:ext>
            </a:extLst>
          </p:cNvPr>
          <p:cNvPicPr>
            <a:picLocks noGrp="1" noChangeAspect="1"/>
          </p:cNvPicPr>
          <p:nvPr>
            <p:ph idx="4294967295"/>
          </p:nvPr>
        </p:nvPicPr>
        <p:blipFill>
          <a:blip r:embed="rId3"/>
          <a:stretch>
            <a:fillRect/>
          </a:stretch>
        </p:blipFill>
        <p:spPr>
          <a:xfrm>
            <a:off x="1942740" y="2019600"/>
            <a:ext cx="8306520" cy="4061812"/>
          </a:xfrm>
          <a:prstGeom prst="rect">
            <a:avLst/>
          </a:prstGeom>
        </p:spPr>
      </p:pic>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752806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6" name="Content Placeholder 5">
            <a:extLst>
              <a:ext uri="{FF2B5EF4-FFF2-40B4-BE49-F238E27FC236}">
                <a16:creationId xmlns:a16="http://schemas.microsoft.com/office/drawing/2014/main" id="{09825679-94DD-BDE3-0BA3-0E1962D82D44}"/>
              </a:ext>
            </a:extLst>
          </p:cNvPr>
          <p:cNvPicPr>
            <a:picLocks noGrp="1" noChangeAspect="1"/>
          </p:cNvPicPr>
          <p:nvPr>
            <p:ph idx="4294967295"/>
          </p:nvPr>
        </p:nvPicPr>
        <p:blipFill>
          <a:blip r:embed="rId3"/>
          <a:stretch>
            <a:fillRect/>
          </a:stretch>
        </p:blipFill>
        <p:spPr>
          <a:xfrm>
            <a:off x="1973222" y="2088186"/>
            <a:ext cx="8245555" cy="3924640"/>
          </a:xfrm>
          <a:prstGeom prst="rect">
            <a:avLst/>
          </a:prstGeom>
        </p:spPr>
      </p:pic>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065866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1600" b="1" dirty="0">
                <a:latin typeface="Abadi" panose="020B0604020104020204" pitchFamily="34" charset="0"/>
              </a:rPr>
              <a:t>Built an interactive dashboard application with </a:t>
            </a:r>
            <a:r>
              <a:rPr lang="en-US" sz="1600" b="1" dirty="0" err="1">
                <a:latin typeface="Abadi" panose="020B0604020104020204" pitchFamily="34" charset="0"/>
              </a:rPr>
              <a:t>Plotly</a:t>
            </a:r>
            <a:r>
              <a:rPr lang="en-US" sz="1600" b="1" dirty="0">
                <a:latin typeface="Abadi" panose="020B0604020104020204" pitchFamily="34" charset="0"/>
              </a:rPr>
              <a:t> dash by:</a:t>
            </a:r>
          </a:p>
          <a:p>
            <a:pPr marL="0" indent="0">
              <a:buNone/>
            </a:pPr>
            <a:r>
              <a:rPr lang="en-US" sz="1600" b="1" dirty="0">
                <a:latin typeface="Abadi" panose="020B0604020104020204" pitchFamily="34" charset="0"/>
              </a:rPr>
              <a:t>Adding a Launch Site Drop-down Input Component</a:t>
            </a:r>
          </a:p>
          <a:p>
            <a:pPr marL="0" indent="0">
              <a:buNone/>
            </a:pPr>
            <a:r>
              <a:rPr lang="en-US" sz="1600" b="1" dirty="0">
                <a:latin typeface="Abadi" panose="020B0604020104020204" pitchFamily="34" charset="0"/>
              </a:rPr>
              <a:t>Adding a callback function to render success-pie-chart based on selected site dropdown</a:t>
            </a:r>
          </a:p>
          <a:p>
            <a:pPr marL="0" indent="0">
              <a:buNone/>
            </a:pPr>
            <a:r>
              <a:rPr lang="en-US" sz="1600" b="1" dirty="0">
                <a:latin typeface="Abadi" panose="020B0604020104020204" pitchFamily="34" charset="0"/>
              </a:rPr>
              <a:t>Adding a Range Slider to Select Payload</a:t>
            </a:r>
          </a:p>
          <a:p>
            <a:pPr marL="0" indent="0">
              <a:buNone/>
            </a:pPr>
            <a:r>
              <a:rPr lang="en-US" sz="1600" b="1" dirty="0" err="1">
                <a:latin typeface="Abadi" panose="020B0604020104020204" pitchFamily="34" charset="0"/>
              </a:rPr>
              <a:t>Addeng</a:t>
            </a:r>
            <a:r>
              <a:rPr lang="en-US" sz="1600" b="1" dirty="0">
                <a:latin typeface="Abadi" panose="020B0604020104020204" pitchFamily="34" charset="0"/>
              </a:rPr>
              <a:t> a callback function to render the success-payload-scatter-chart scatter plot</a:t>
            </a: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r>
              <a:rPr lang="en-US" sz="1600" b="1" dirty="0">
                <a:latin typeface="Abadi" panose="020B0604020104020204" pitchFamily="34" charset="0"/>
              </a:rPr>
              <a:t>GitHub Link: </a:t>
            </a:r>
            <a:r>
              <a:rPr lang="en-US" sz="1600" b="1" dirty="0">
                <a:latin typeface="Abadi" panose="020B0604020104020204" pitchFamily="34" charset="0"/>
                <a:hlinkClick r:id="rId3"/>
              </a:rPr>
              <a:t>https://github.com/AaratrikaSantra/Applied_Data_Science_Capstone/blob/main/7.%20Interactive%20Dashboard%20with%20Ploty%20Dash.py</a:t>
            </a: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656948" y="334463"/>
            <a:ext cx="1103703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45218" y="1825625"/>
            <a:ext cx="9745589" cy="4351338"/>
          </a:xfrm>
          <a:prstGeom prst="rect">
            <a:avLst/>
          </a:prstGeom>
        </p:spPr>
        <p:txBody>
          <a:bodyPr vert="horz" lIns="91440" tIns="45720" rIns="91440" bIns="45720" rtlCol="0" anchor="t">
            <a:normAutofit/>
          </a:bodyPr>
          <a:lstStyle/>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656948" y="334463"/>
            <a:ext cx="1103703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 Dashboard with </a:t>
            </a:r>
            <a:r>
              <a:rPr kumimoji="0" lang="en-US" sz="4000" b="0" i="0" u="none" strike="noStrike" kern="1200" cap="none" spc="0" normalizeH="0" baseline="0" noProof="0" dirty="0" err="1">
                <a:ln>
                  <a:noFill/>
                </a:ln>
                <a:solidFill>
                  <a:srgbClr val="0B49CB"/>
                </a:solidFill>
                <a:effectLst/>
                <a:uLnTx/>
                <a:uFillTx/>
                <a:latin typeface="Abadi"/>
              </a:rPr>
              <a:t>Plotly</a:t>
            </a:r>
            <a:r>
              <a:rPr kumimoji="0" lang="en-US" sz="4000" b="0" i="0" u="none" strike="noStrike" kern="1200" cap="none" spc="0" normalizeH="0" baseline="0" noProof="0" dirty="0">
                <a:ln>
                  <a:noFill/>
                </a:ln>
                <a:solidFill>
                  <a:srgbClr val="0B49CB"/>
                </a:solidFill>
                <a:effectLst/>
                <a:uLnTx/>
                <a:uFillTx/>
                <a:latin typeface="Abadi"/>
              </a:rPr>
              <a:t> Dash</a:t>
            </a:r>
          </a:p>
        </p:txBody>
      </p:sp>
      <p:pic>
        <p:nvPicPr>
          <p:cNvPr id="6" name="Picture 5">
            <a:extLst>
              <a:ext uri="{FF2B5EF4-FFF2-40B4-BE49-F238E27FC236}">
                <a16:creationId xmlns:a16="http://schemas.microsoft.com/office/drawing/2014/main" id="{C0B7ADFB-8BD4-6420-30ED-F13EBD40CF32}"/>
              </a:ext>
            </a:extLst>
          </p:cNvPr>
          <p:cNvPicPr>
            <a:picLocks noChangeAspect="1"/>
          </p:cNvPicPr>
          <p:nvPr/>
        </p:nvPicPr>
        <p:blipFill>
          <a:blip r:embed="rId3"/>
          <a:stretch>
            <a:fillRect/>
          </a:stretch>
        </p:blipFill>
        <p:spPr>
          <a:xfrm>
            <a:off x="312812" y="1120467"/>
            <a:ext cx="11381172" cy="4603750"/>
          </a:xfrm>
          <a:prstGeom prst="rect">
            <a:avLst/>
          </a:prstGeom>
        </p:spPr>
      </p:pic>
    </p:spTree>
    <p:extLst>
      <p:ext uri="{BB962C8B-B14F-4D97-AF65-F5344CB8AC3E}">
        <p14:creationId xmlns:p14="http://schemas.microsoft.com/office/powerpoint/2010/main" val="3716698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US" sz="1600" b="1" dirty="0">
                <a:latin typeface="Abadi" panose="020B0604020104020204" pitchFamily="34" charset="0"/>
              </a:rPr>
              <a:t>Summary of building, evaluating, improving, and finding the best performing classification model</a:t>
            </a:r>
          </a:p>
          <a:p>
            <a:pPr marL="0" indent="0">
              <a:buNone/>
            </a:pPr>
            <a:r>
              <a:rPr lang="en-US" sz="1600" b="1" dirty="0">
                <a:latin typeface="Abadi" panose="020B0604020104020204" pitchFamily="34" charset="0"/>
              </a:rPr>
              <a:t>After loading the data as a Pandas </a:t>
            </a:r>
            <a:r>
              <a:rPr lang="en-US" sz="1600" b="1" dirty="0" err="1">
                <a:latin typeface="Abadi" panose="020B0604020104020204" pitchFamily="34" charset="0"/>
              </a:rPr>
              <a:t>Dataframe</a:t>
            </a:r>
            <a:r>
              <a:rPr lang="en-US" sz="1600" b="1" dirty="0">
                <a:latin typeface="Abadi" panose="020B0604020104020204" pitchFamily="34" charset="0"/>
              </a:rPr>
              <a:t>, perform exploratory Data Analysis and determine Training Labels</a:t>
            </a: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pPr marL="0" indent="0">
              <a:buNone/>
            </a:pPr>
            <a:r>
              <a:rPr lang="en-US" sz="1600" b="1" dirty="0">
                <a:latin typeface="Abadi" panose="020B0604020104020204" pitchFamily="34" charset="0"/>
              </a:rPr>
              <a:t>GitHub Link: </a:t>
            </a:r>
            <a:r>
              <a:rPr lang="en-US" sz="1600" b="1" dirty="0">
                <a:latin typeface="Abadi" panose="020B0604020104020204" pitchFamily="34" charset="0"/>
                <a:hlinkClick r:id="rId3"/>
              </a:rPr>
              <a:t>https://github.com/AaratrikaSantra/Applied_Data_Science_Capstone/blob/main/8.%20Machine%20Learning%20Prediction.ipynb</a:t>
            </a:r>
            <a:endParaRPr lang="en-US" sz="1600" b="1" dirty="0">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6" name="Content Placeholder 5">
            <a:extLst>
              <a:ext uri="{FF2B5EF4-FFF2-40B4-BE49-F238E27FC236}">
                <a16:creationId xmlns:a16="http://schemas.microsoft.com/office/drawing/2014/main" id="{B076900D-24F9-CD5A-89C4-60FD7D44E176}"/>
              </a:ext>
            </a:extLst>
          </p:cNvPr>
          <p:cNvPicPr>
            <a:picLocks noGrp="1" noChangeAspect="1"/>
          </p:cNvPicPr>
          <p:nvPr>
            <p:ph idx="4294967295"/>
          </p:nvPr>
        </p:nvPicPr>
        <p:blipFill>
          <a:blip r:embed="rId3"/>
          <a:stretch>
            <a:fillRect/>
          </a:stretch>
        </p:blipFill>
        <p:spPr>
          <a:xfrm>
            <a:off x="582748" y="1380967"/>
            <a:ext cx="5237324" cy="4351338"/>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Predictive Analysis (Classification)</a:t>
            </a:r>
          </a:p>
        </p:txBody>
      </p:sp>
      <p:pic>
        <p:nvPicPr>
          <p:cNvPr id="8" name="Picture 7">
            <a:extLst>
              <a:ext uri="{FF2B5EF4-FFF2-40B4-BE49-F238E27FC236}">
                <a16:creationId xmlns:a16="http://schemas.microsoft.com/office/drawing/2014/main" id="{C23068A4-4026-98A1-F3E5-797A2FEE4C20}"/>
              </a:ext>
            </a:extLst>
          </p:cNvPr>
          <p:cNvPicPr>
            <a:picLocks noChangeAspect="1"/>
          </p:cNvPicPr>
          <p:nvPr/>
        </p:nvPicPr>
        <p:blipFill>
          <a:blip r:embed="rId4"/>
          <a:stretch>
            <a:fillRect/>
          </a:stretch>
        </p:blipFill>
        <p:spPr>
          <a:xfrm>
            <a:off x="6024132" y="1476039"/>
            <a:ext cx="5402064" cy="3957095"/>
          </a:xfrm>
          <a:prstGeom prst="rect">
            <a:avLst/>
          </a:prstGeom>
        </p:spPr>
      </p:pic>
    </p:spTree>
    <p:extLst>
      <p:ext uri="{BB962C8B-B14F-4D97-AF65-F5344CB8AC3E}">
        <p14:creationId xmlns:p14="http://schemas.microsoft.com/office/powerpoint/2010/main" val="2789930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6" name="Content Placeholder 5">
            <a:extLst>
              <a:ext uri="{FF2B5EF4-FFF2-40B4-BE49-F238E27FC236}">
                <a16:creationId xmlns:a16="http://schemas.microsoft.com/office/drawing/2014/main" id="{825B1630-EAB9-71BC-4EEA-EF44FD16C5C3}"/>
              </a:ext>
            </a:extLst>
          </p:cNvPr>
          <p:cNvPicPr>
            <a:picLocks noGrp="1" noChangeAspect="1"/>
          </p:cNvPicPr>
          <p:nvPr>
            <p:ph idx="4294967295"/>
          </p:nvPr>
        </p:nvPicPr>
        <p:blipFill>
          <a:blip r:embed="rId3"/>
          <a:stretch>
            <a:fillRect/>
          </a:stretch>
        </p:blipFill>
        <p:spPr>
          <a:xfrm>
            <a:off x="336618" y="1577051"/>
            <a:ext cx="5791933" cy="4351338"/>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Predictive Analysis (Classification)</a:t>
            </a:r>
          </a:p>
        </p:txBody>
      </p:sp>
      <p:pic>
        <p:nvPicPr>
          <p:cNvPr id="8" name="Picture 7">
            <a:extLst>
              <a:ext uri="{FF2B5EF4-FFF2-40B4-BE49-F238E27FC236}">
                <a16:creationId xmlns:a16="http://schemas.microsoft.com/office/drawing/2014/main" id="{1EE16811-A81D-467E-64A7-3BCB266740F6}"/>
              </a:ext>
            </a:extLst>
          </p:cNvPr>
          <p:cNvPicPr>
            <a:picLocks noChangeAspect="1"/>
          </p:cNvPicPr>
          <p:nvPr/>
        </p:nvPicPr>
        <p:blipFill>
          <a:blip r:embed="rId4"/>
          <a:stretch>
            <a:fillRect/>
          </a:stretch>
        </p:blipFill>
        <p:spPr>
          <a:xfrm>
            <a:off x="6254197" y="1514142"/>
            <a:ext cx="5601185" cy="4511431"/>
          </a:xfrm>
          <a:prstGeom prst="rect">
            <a:avLst/>
          </a:prstGeom>
        </p:spPr>
      </p:pic>
    </p:spTree>
    <p:extLst>
      <p:ext uri="{BB962C8B-B14F-4D97-AF65-F5344CB8AC3E}">
        <p14:creationId xmlns:p14="http://schemas.microsoft.com/office/powerpoint/2010/main" val="246381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567508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033A925-4A2B-3EC7-F593-A5C4DF153786}"/>
              </a:ext>
            </a:extLst>
          </p:cNvPr>
          <p:cNvPicPr>
            <a:picLocks noChangeAspect="1"/>
          </p:cNvPicPr>
          <p:nvPr/>
        </p:nvPicPr>
        <p:blipFill>
          <a:blip r:embed="rId4"/>
          <a:stretch>
            <a:fillRect/>
          </a:stretch>
        </p:blipFill>
        <p:spPr>
          <a:xfrm>
            <a:off x="1908699" y="3215936"/>
            <a:ext cx="8853996" cy="334330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AC1389B-E5EC-13A9-D952-625581277DFE}"/>
              </a:ext>
            </a:extLst>
          </p:cNvPr>
          <p:cNvPicPr>
            <a:picLocks noChangeAspect="1"/>
          </p:cNvPicPr>
          <p:nvPr/>
        </p:nvPicPr>
        <p:blipFill>
          <a:blip r:embed="rId3"/>
          <a:stretch>
            <a:fillRect/>
          </a:stretch>
        </p:blipFill>
        <p:spPr>
          <a:xfrm>
            <a:off x="2352584" y="1781108"/>
            <a:ext cx="7010598" cy="416899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402671"/>
            <a:ext cx="10326708" cy="529996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IN" sz="1200" b="1" dirty="0">
                <a:latin typeface="Abadi" panose="020B0604020104020204" pitchFamily="34" charset="0"/>
              </a:rPr>
              <a:t>SpaceX Data Collection using SpaceX API </a:t>
            </a:r>
          </a:p>
          <a:p>
            <a:pPr marL="0" indent="0">
              <a:lnSpc>
                <a:spcPct val="100000"/>
              </a:lnSpc>
              <a:spcBef>
                <a:spcPts val="1400"/>
              </a:spcBef>
              <a:buNone/>
            </a:pPr>
            <a:r>
              <a:rPr lang="en-IN" sz="1200" b="1" dirty="0">
                <a:latin typeface="Abadi" panose="020B0604020104020204" pitchFamily="34" charset="0"/>
              </a:rPr>
              <a:t>SpaceX Data Collection with Web Scraping </a:t>
            </a:r>
          </a:p>
          <a:p>
            <a:pPr marL="0" indent="0">
              <a:lnSpc>
                <a:spcPct val="100000"/>
              </a:lnSpc>
              <a:spcBef>
                <a:spcPts val="1400"/>
              </a:spcBef>
              <a:buNone/>
            </a:pPr>
            <a:r>
              <a:rPr lang="en-IN" sz="1200" b="1" dirty="0">
                <a:latin typeface="Abadi" panose="020B0604020104020204" pitchFamily="34" charset="0"/>
              </a:rPr>
              <a:t>SpaceX Data Wrangling </a:t>
            </a:r>
          </a:p>
          <a:p>
            <a:pPr marL="0" indent="0">
              <a:lnSpc>
                <a:spcPct val="100000"/>
              </a:lnSpc>
              <a:spcBef>
                <a:spcPts val="1400"/>
              </a:spcBef>
              <a:buNone/>
            </a:pPr>
            <a:r>
              <a:rPr lang="en-IN" sz="1200" b="1" dirty="0">
                <a:latin typeface="Abadi" panose="020B0604020104020204" pitchFamily="34" charset="0"/>
              </a:rPr>
              <a:t>SpaceX Exploratory Data Analysis using SQL</a:t>
            </a:r>
          </a:p>
          <a:p>
            <a:pPr marL="0" indent="0">
              <a:lnSpc>
                <a:spcPct val="100000"/>
              </a:lnSpc>
              <a:spcBef>
                <a:spcPts val="1400"/>
              </a:spcBef>
              <a:buNone/>
            </a:pPr>
            <a:r>
              <a:rPr lang="en-IN" sz="1200" b="1" dirty="0">
                <a:latin typeface="Abadi" panose="020B0604020104020204" pitchFamily="34" charset="0"/>
              </a:rPr>
              <a:t>Space-X EDA DataViz Using Python Pandas and Matplotlib </a:t>
            </a:r>
          </a:p>
          <a:p>
            <a:pPr marL="0" indent="0">
              <a:lnSpc>
                <a:spcPct val="100000"/>
              </a:lnSpc>
              <a:spcBef>
                <a:spcPts val="1400"/>
              </a:spcBef>
              <a:buNone/>
            </a:pPr>
            <a:r>
              <a:rPr lang="en-IN" sz="1200" b="1" dirty="0">
                <a:latin typeface="Abadi" panose="020B0604020104020204" pitchFamily="34" charset="0"/>
              </a:rPr>
              <a:t>Space-X Launch Sites Analysis with Folium</a:t>
            </a:r>
          </a:p>
          <a:p>
            <a:pPr marL="0" indent="0">
              <a:lnSpc>
                <a:spcPct val="100000"/>
              </a:lnSpc>
              <a:spcBef>
                <a:spcPts val="1400"/>
              </a:spcBef>
              <a:buNone/>
            </a:pPr>
            <a:r>
              <a:rPr lang="en-IN" sz="1200" b="1" dirty="0">
                <a:latin typeface="Abadi" panose="020B0604020104020204" pitchFamily="34" charset="0"/>
              </a:rPr>
              <a:t>Interactive Visual Analytics and </a:t>
            </a:r>
            <a:r>
              <a:rPr lang="en-IN" sz="1200" b="1" dirty="0" err="1">
                <a:latin typeface="Abadi" panose="020B0604020104020204" pitchFamily="34" charset="0"/>
              </a:rPr>
              <a:t>Ploty</a:t>
            </a:r>
            <a:r>
              <a:rPr lang="en-IN" sz="1200" b="1" dirty="0">
                <a:latin typeface="Abadi" panose="020B0604020104020204" pitchFamily="34" charset="0"/>
              </a:rPr>
              <a:t> Dash</a:t>
            </a:r>
          </a:p>
          <a:p>
            <a:pPr marL="0" indent="0">
              <a:lnSpc>
                <a:spcPct val="100000"/>
              </a:lnSpc>
              <a:spcBef>
                <a:spcPts val="1400"/>
              </a:spcBef>
              <a:buNone/>
            </a:pPr>
            <a:r>
              <a:rPr lang="en-IN" sz="1200" b="1" dirty="0">
                <a:latin typeface="Abadi" panose="020B0604020104020204" pitchFamily="34" charset="0"/>
              </a:rPr>
              <a:t>SpaceX Machine Learning Landing Prediction </a:t>
            </a:r>
            <a:endParaRPr lang="en-US" sz="1200" b="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200" b="1" dirty="0">
                <a:latin typeface="Abadi" panose="020B0604020104020204" pitchFamily="34" charset="0"/>
              </a:rPr>
              <a:t>EDA results </a:t>
            </a:r>
          </a:p>
          <a:p>
            <a:pPr marL="0" indent="0">
              <a:lnSpc>
                <a:spcPct val="100000"/>
              </a:lnSpc>
              <a:spcBef>
                <a:spcPts val="1400"/>
              </a:spcBef>
              <a:buNone/>
            </a:pPr>
            <a:r>
              <a:rPr lang="en-US" sz="1200" b="1" dirty="0">
                <a:latin typeface="Abadi" panose="020B0604020104020204" pitchFamily="34" charset="0"/>
              </a:rPr>
              <a:t>Interactive Visual Analytics and Dashboards </a:t>
            </a:r>
          </a:p>
          <a:p>
            <a:pPr marL="0" indent="0">
              <a:lnSpc>
                <a:spcPct val="100000"/>
              </a:lnSpc>
              <a:spcBef>
                <a:spcPts val="1400"/>
              </a:spcBef>
              <a:buNone/>
            </a:pPr>
            <a:r>
              <a:rPr lang="en-US" sz="1200" b="1" dirty="0">
                <a:latin typeface="Abadi" panose="020B0604020104020204" pitchFamily="34" charset="0"/>
              </a:rPr>
              <a:t>Predictive Analysis</a:t>
            </a:r>
            <a:endParaRPr lang="en-US" sz="1200" b="1"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a:extLst>
              <a:ext uri="{FF2B5EF4-FFF2-40B4-BE49-F238E27FC236}">
                <a16:creationId xmlns:a16="http://schemas.microsoft.com/office/drawing/2014/main" id="{6259E8D0-1CDE-8159-0245-A63A5840FE86}"/>
              </a:ext>
            </a:extLst>
          </p:cNvPr>
          <p:cNvPicPr>
            <a:picLocks noChangeAspect="1"/>
          </p:cNvPicPr>
          <p:nvPr/>
        </p:nvPicPr>
        <p:blipFill>
          <a:blip r:embed="rId3"/>
          <a:stretch>
            <a:fillRect/>
          </a:stretch>
        </p:blipFill>
        <p:spPr>
          <a:xfrm>
            <a:off x="2020950" y="1588610"/>
            <a:ext cx="8345503" cy="429273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6E5D1AA3-65B5-0AA4-FD24-274CE6DF1FDB}"/>
              </a:ext>
            </a:extLst>
          </p:cNvPr>
          <p:cNvPicPr>
            <a:picLocks noChangeAspect="1"/>
          </p:cNvPicPr>
          <p:nvPr/>
        </p:nvPicPr>
        <p:blipFill>
          <a:blip r:embed="rId3"/>
          <a:stretch>
            <a:fillRect/>
          </a:stretch>
        </p:blipFill>
        <p:spPr>
          <a:xfrm>
            <a:off x="2736130" y="1969269"/>
            <a:ext cx="6604810" cy="381158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26669CD-7125-BC3B-7E1F-B074CDAF8A7D}"/>
              </a:ext>
            </a:extLst>
          </p:cNvPr>
          <p:cNvPicPr>
            <a:picLocks noChangeAspect="1"/>
          </p:cNvPicPr>
          <p:nvPr/>
        </p:nvPicPr>
        <p:blipFill>
          <a:blip r:embed="rId3"/>
          <a:stretch>
            <a:fillRect/>
          </a:stretch>
        </p:blipFill>
        <p:spPr>
          <a:xfrm>
            <a:off x="2148397" y="1617208"/>
            <a:ext cx="7589886" cy="40947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F2821C2-5491-D7E3-76C3-E0BE4B098502}"/>
              </a:ext>
            </a:extLst>
          </p:cNvPr>
          <p:cNvPicPr>
            <a:picLocks noChangeAspect="1"/>
          </p:cNvPicPr>
          <p:nvPr/>
        </p:nvPicPr>
        <p:blipFill>
          <a:blip r:embed="rId3"/>
          <a:stretch>
            <a:fillRect/>
          </a:stretch>
        </p:blipFill>
        <p:spPr>
          <a:xfrm>
            <a:off x="3059167" y="1523834"/>
            <a:ext cx="6755010" cy="423777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0ECB958-D11C-7234-9421-A45CF3F11722}"/>
              </a:ext>
            </a:extLst>
          </p:cNvPr>
          <p:cNvPicPr>
            <a:picLocks noChangeAspect="1"/>
          </p:cNvPicPr>
          <p:nvPr/>
        </p:nvPicPr>
        <p:blipFill>
          <a:blip r:embed="rId3"/>
          <a:stretch>
            <a:fillRect/>
          </a:stretch>
        </p:blipFill>
        <p:spPr>
          <a:xfrm>
            <a:off x="3220300" y="1753436"/>
            <a:ext cx="6349827" cy="39716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F705D2A5-69E0-7D79-E7F1-2EB51370501D}"/>
              </a:ext>
            </a:extLst>
          </p:cNvPr>
          <p:cNvPicPr>
            <a:picLocks noGrp="1" noChangeAspect="1"/>
          </p:cNvPicPr>
          <p:nvPr>
            <p:ph idx="4294967295"/>
          </p:nvPr>
        </p:nvPicPr>
        <p:blipFill>
          <a:blip r:embed="rId3"/>
          <a:stretch>
            <a:fillRect/>
          </a:stretch>
        </p:blipFill>
        <p:spPr>
          <a:xfrm>
            <a:off x="2982807" y="1740024"/>
            <a:ext cx="6809018" cy="3778018"/>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5">
            <a:extLst>
              <a:ext uri="{FF2B5EF4-FFF2-40B4-BE49-F238E27FC236}">
                <a16:creationId xmlns:a16="http://schemas.microsoft.com/office/drawing/2014/main" id="{BF94BE1F-C36B-8849-60BE-B6E51E817AE1}"/>
              </a:ext>
            </a:extLst>
          </p:cNvPr>
          <p:cNvPicPr>
            <a:picLocks noGrp="1" noChangeAspect="1"/>
          </p:cNvPicPr>
          <p:nvPr>
            <p:ph idx="4294967295"/>
          </p:nvPr>
        </p:nvPicPr>
        <p:blipFill>
          <a:blip r:embed="rId3"/>
          <a:stretch>
            <a:fillRect/>
          </a:stretch>
        </p:blipFill>
        <p:spPr>
          <a:xfrm>
            <a:off x="1567407" y="1935332"/>
            <a:ext cx="9057185" cy="3515557"/>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Content Placeholder 5">
            <a:extLst>
              <a:ext uri="{FF2B5EF4-FFF2-40B4-BE49-F238E27FC236}">
                <a16:creationId xmlns:a16="http://schemas.microsoft.com/office/drawing/2014/main" id="{F2C4F46E-B61D-B86A-6FA2-B4E27DA26A30}"/>
              </a:ext>
            </a:extLst>
          </p:cNvPr>
          <p:cNvPicPr>
            <a:picLocks noGrp="1" noChangeAspect="1"/>
          </p:cNvPicPr>
          <p:nvPr>
            <p:ph idx="4294967295"/>
          </p:nvPr>
        </p:nvPicPr>
        <p:blipFill>
          <a:blip r:embed="rId3"/>
          <a:stretch>
            <a:fillRect/>
          </a:stretch>
        </p:blipFill>
        <p:spPr>
          <a:xfrm>
            <a:off x="989595" y="2299317"/>
            <a:ext cx="10392943" cy="2655974"/>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6" name="Content Placeholder 5">
            <a:extLst>
              <a:ext uri="{FF2B5EF4-FFF2-40B4-BE49-F238E27FC236}">
                <a16:creationId xmlns:a16="http://schemas.microsoft.com/office/drawing/2014/main" id="{ED39000E-67C2-02A6-3FCC-0CD87298A6E3}"/>
              </a:ext>
            </a:extLst>
          </p:cNvPr>
          <p:cNvPicPr>
            <a:picLocks noGrp="1" noChangeAspect="1"/>
          </p:cNvPicPr>
          <p:nvPr>
            <p:ph idx="4294967295"/>
          </p:nvPr>
        </p:nvPicPr>
        <p:blipFill>
          <a:blip r:embed="rId3"/>
          <a:stretch>
            <a:fillRect/>
          </a:stretch>
        </p:blipFill>
        <p:spPr>
          <a:xfrm>
            <a:off x="1363493" y="2295064"/>
            <a:ext cx="9630117" cy="2267872"/>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6" name="Content Placeholder 5">
            <a:extLst>
              <a:ext uri="{FF2B5EF4-FFF2-40B4-BE49-F238E27FC236}">
                <a16:creationId xmlns:a16="http://schemas.microsoft.com/office/drawing/2014/main" id="{FEB59091-B8F5-9A64-9749-33F7408ABACD}"/>
              </a:ext>
            </a:extLst>
          </p:cNvPr>
          <p:cNvPicPr>
            <a:picLocks noGrp="1" noChangeAspect="1"/>
          </p:cNvPicPr>
          <p:nvPr>
            <p:ph idx="4294967295"/>
          </p:nvPr>
        </p:nvPicPr>
        <p:blipFill>
          <a:blip r:embed="rId3"/>
          <a:stretch>
            <a:fillRect/>
          </a:stretch>
        </p:blipFill>
        <p:spPr>
          <a:xfrm>
            <a:off x="2046828" y="2228296"/>
            <a:ext cx="8098344" cy="2945598"/>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70517" y="1899820"/>
            <a:ext cx="10040644" cy="402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b="1" dirty="0">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We train a machine learning model to try and predict the landing outcomes based on previous data.</a:t>
            </a:r>
            <a:endParaRPr lang="en-US" sz="1800" b="1"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1800" b="1" dirty="0">
                <a:latin typeface="Abadi" panose="020B0604020104020204" pitchFamily="34" charset="0"/>
              </a:rPr>
              <a:t>We will try predict if the Falcon 9 first stage will land successfully using data from Falcon 9 rocket launches advertised on its website. </a:t>
            </a:r>
            <a:endParaRPr lang="en-US" sz="18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3" name="Content Placeholder 2">
            <a:extLst>
              <a:ext uri="{FF2B5EF4-FFF2-40B4-BE49-F238E27FC236}">
                <a16:creationId xmlns:a16="http://schemas.microsoft.com/office/drawing/2014/main" id="{AA5492F5-2F20-F1D4-1AA4-B99D31FEEB3C}"/>
              </a:ext>
            </a:extLst>
          </p:cNvPr>
          <p:cNvPicPr>
            <a:picLocks noGrp="1" noChangeAspect="1"/>
          </p:cNvPicPr>
          <p:nvPr>
            <p:ph idx="4294967295"/>
          </p:nvPr>
        </p:nvPicPr>
        <p:blipFill>
          <a:blip r:embed="rId3"/>
          <a:stretch>
            <a:fillRect/>
          </a:stretch>
        </p:blipFill>
        <p:spPr>
          <a:xfrm>
            <a:off x="1087380" y="1834216"/>
            <a:ext cx="10017239" cy="3189568"/>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6" name="Content Placeholder 5">
            <a:extLst>
              <a:ext uri="{FF2B5EF4-FFF2-40B4-BE49-F238E27FC236}">
                <a16:creationId xmlns:a16="http://schemas.microsoft.com/office/drawing/2014/main" id="{66BFA838-8E35-38B4-8AF3-25A0B94C1A00}"/>
              </a:ext>
            </a:extLst>
          </p:cNvPr>
          <p:cNvPicPr>
            <a:picLocks noGrp="1" noChangeAspect="1"/>
          </p:cNvPicPr>
          <p:nvPr>
            <p:ph idx="4294967295"/>
          </p:nvPr>
        </p:nvPicPr>
        <p:blipFill>
          <a:blip r:embed="rId3"/>
          <a:stretch>
            <a:fillRect/>
          </a:stretch>
        </p:blipFill>
        <p:spPr>
          <a:xfrm>
            <a:off x="1597319" y="1718648"/>
            <a:ext cx="8997362" cy="3049502"/>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pic>
        <p:nvPicPr>
          <p:cNvPr id="6" name="Content Placeholder 5">
            <a:extLst>
              <a:ext uri="{FF2B5EF4-FFF2-40B4-BE49-F238E27FC236}">
                <a16:creationId xmlns:a16="http://schemas.microsoft.com/office/drawing/2014/main" id="{BC8C92FB-CE86-9200-5775-506B9796D2D4}"/>
              </a:ext>
            </a:extLst>
          </p:cNvPr>
          <p:cNvPicPr>
            <a:picLocks noGrp="1" noChangeAspect="1"/>
          </p:cNvPicPr>
          <p:nvPr>
            <p:ph idx="4294967295"/>
          </p:nvPr>
        </p:nvPicPr>
        <p:blipFill>
          <a:blip r:embed="rId3"/>
          <a:stretch>
            <a:fillRect/>
          </a:stretch>
        </p:blipFill>
        <p:spPr>
          <a:xfrm>
            <a:off x="3306172" y="2083953"/>
            <a:ext cx="5589253" cy="3646962"/>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dirty="0"/>
          </a:p>
        </p:txBody>
      </p:sp>
      <p:pic>
        <p:nvPicPr>
          <p:cNvPr id="6" name="Content Placeholder 5">
            <a:extLst>
              <a:ext uri="{FF2B5EF4-FFF2-40B4-BE49-F238E27FC236}">
                <a16:creationId xmlns:a16="http://schemas.microsoft.com/office/drawing/2014/main" id="{80CA2C54-5B99-D9CA-7E4C-B179B9A4FCDB}"/>
              </a:ext>
            </a:extLst>
          </p:cNvPr>
          <p:cNvPicPr>
            <a:picLocks noGrp="1" noChangeAspect="1"/>
          </p:cNvPicPr>
          <p:nvPr>
            <p:ph idx="4294967295"/>
          </p:nvPr>
        </p:nvPicPr>
        <p:blipFill>
          <a:blip r:embed="rId3"/>
          <a:stretch>
            <a:fillRect/>
          </a:stretch>
        </p:blipFill>
        <p:spPr>
          <a:xfrm>
            <a:off x="947774" y="1598450"/>
            <a:ext cx="9729599" cy="2698342"/>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dirty="0"/>
          </a:p>
        </p:txBody>
      </p:sp>
      <p:pic>
        <p:nvPicPr>
          <p:cNvPr id="6" name="Content Placeholder 5">
            <a:extLst>
              <a:ext uri="{FF2B5EF4-FFF2-40B4-BE49-F238E27FC236}">
                <a16:creationId xmlns:a16="http://schemas.microsoft.com/office/drawing/2014/main" id="{21A38EEE-D8BB-6AF9-7D23-631EFE23D12F}"/>
              </a:ext>
            </a:extLst>
          </p:cNvPr>
          <p:cNvPicPr>
            <a:picLocks noGrp="1" noChangeAspect="1"/>
          </p:cNvPicPr>
          <p:nvPr>
            <p:ph idx="4294967295"/>
          </p:nvPr>
        </p:nvPicPr>
        <p:blipFill>
          <a:blip r:embed="rId3"/>
          <a:stretch>
            <a:fillRect/>
          </a:stretch>
        </p:blipFill>
        <p:spPr>
          <a:xfrm>
            <a:off x="1850705" y="1568606"/>
            <a:ext cx="7976876" cy="3720787"/>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pic>
        <p:nvPicPr>
          <p:cNvPr id="7" name="Content Placeholder 6">
            <a:extLst>
              <a:ext uri="{FF2B5EF4-FFF2-40B4-BE49-F238E27FC236}">
                <a16:creationId xmlns:a16="http://schemas.microsoft.com/office/drawing/2014/main" id="{CFCB773F-9657-019F-C051-16D23EC48992}"/>
              </a:ext>
            </a:extLst>
          </p:cNvPr>
          <p:cNvPicPr>
            <a:picLocks noGrp="1" noChangeAspect="1"/>
          </p:cNvPicPr>
          <p:nvPr>
            <p:ph idx="4294967295"/>
          </p:nvPr>
        </p:nvPicPr>
        <p:blipFill>
          <a:blip r:embed="rId3"/>
          <a:stretch>
            <a:fillRect/>
          </a:stretch>
        </p:blipFill>
        <p:spPr>
          <a:xfrm>
            <a:off x="3148574" y="1791970"/>
            <a:ext cx="5312030" cy="407461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
        <p:nvSpPr>
          <p:cNvPr id="4" name="TextBox 3">
            <a:extLst>
              <a:ext uri="{FF2B5EF4-FFF2-40B4-BE49-F238E27FC236}">
                <a16:creationId xmlns:a16="http://schemas.microsoft.com/office/drawing/2014/main" id="{26500627-14E6-F4FD-C1A8-AE861B155A17}"/>
              </a:ext>
            </a:extLst>
          </p:cNvPr>
          <p:cNvSpPr txBox="1"/>
          <p:nvPr/>
        </p:nvSpPr>
        <p:spPr>
          <a:xfrm>
            <a:off x="952500" y="590058"/>
            <a:ext cx="10287000" cy="400110"/>
          </a:xfrm>
          <a:prstGeom prst="rect">
            <a:avLst/>
          </a:prstGeom>
          <a:noFill/>
        </p:spPr>
        <p:txBody>
          <a:bodyPr wrap="square" rtlCol="0">
            <a:spAutoFit/>
          </a:bodyPr>
          <a:lstStyle/>
          <a:p>
            <a:r>
              <a:rPr lang="en-US" sz="2000" b="1" dirty="0">
                <a:solidFill>
                  <a:srgbClr val="002060"/>
                </a:solidFill>
                <a:latin typeface="IBM Plex Mono SemiBold" panose="020B0709050203000203" pitchFamily="49" charset="0"/>
              </a:rPr>
              <a:t>Launch outcomes for each site on the map With Color Markers</a:t>
            </a:r>
            <a:endParaRPr lang="en-IN" sz="2000" b="1" dirty="0">
              <a:solidFill>
                <a:srgbClr val="002060"/>
              </a:solidFill>
              <a:latin typeface="IBM Plex Mono SemiBold" panose="020B0709050203000203" pitchFamily="49" charset="0"/>
            </a:endParaRPr>
          </a:p>
        </p:txBody>
      </p:sp>
    </p:spTree>
    <p:extLst>
      <p:ext uri="{BB962C8B-B14F-4D97-AF65-F5344CB8AC3E}">
        <p14:creationId xmlns:p14="http://schemas.microsoft.com/office/powerpoint/2010/main" val="981671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pic>
        <p:nvPicPr>
          <p:cNvPr id="4" name="Content Placeholder 3">
            <a:extLst>
              <a:ext uri="{FF2B5EF4-FFF2-40B4-BE49-F238E27FC236}">
                <a16:creationId xmlns:a16="http://schemas.microsoft.com/office/drawing/2014/main" id="{39BC7AD3-8C51-DA17-D3D9-161638C416C6}"/>
              </a:ext>
            </a:extLst>
          </p:cNvPr>
          <p:cNvPicPr>
            <a:picLocks noGrp="1" noChangeAspect="1"/>
          </p:cNvPicPr>
          <p:nvPr>
            <p:ph idx="4294967295"/>
          </p:nvPr>
        </p:nvPicPr>
        <p:blipFill>
          <a:blip r:embed="rId3"/>
          <a:stretch>
            <a:fillRect/>
          </a:stretch>
        </p:blipFill>
        <p:spPr>
          <a:xfrm>
            <a:off x="2123909" y="1672003"/>
            <a:ext cx="7728982" cy="3503679"/>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Distances between a launch site to its proximities</a:t>
            </a:r>
            <a:endParaRPr lang="en-US" dirty="0">
              <a:solidFill>
                <a:srgbClr val="0B49CB"/>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Distances between a launch site to its proximities</a:t>
            </a:r>
            <a:endParaRPr lang="en-US" dirty="0">
              <a:solidFill>
                <a:srgbClr val="0B49CB"/>
              </a:solidFill>
              <a:latin typeface="Abadi"/>
            </a:endParaRP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9CA30E2B-F73E-7532-9D14-C06DA51BA563}"/>
              </a:ext>
            </a:extLst>
          </p:cNvPr>
          <p:cNvPicPr>
            <a:picLocks noChangeAspect="1"/>
          </p:cNvPicPr>
          <p:nvPr/>
        </p:nvPicPr>
        <p:blipFill>
          <a:blip r:embed="rId3"/>
          <a:stretch>
            <a:fillRect/>
          </a:stretch>
        </p:blipFill>
        <p:spPr>
          <a:xfrm>
            <a:off x="2319544" y="1779126"/>
            <a:ext cx="7687478" cy="377829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pic>
        <p:nvPicPr>
          <p:cNvPr id="4" name="Content Placeholder 3">
            <a:extLst>
              <a:ext uri="{FF2B5EF4-FFF2-40B4-BE49-F238E27FC236}">
                <a16:creationId xmlns:a16="http://schemas.microsoft.com/office/drawing/2014/main" id="{0E652CB4-839C-8B58-A1BA-5DF12DCD64DA}"/>
              </a:ext>
            </a:extLst>
          </p:cNvPr>
          <p:cNvPicPr>
            <a:picLocks noGrp="1" noChangeAspect="1"/>
          </p:cNvPicPr>
          <p:nvPr>
            <p:ph idx="4294967295"/>
          </p:nvPr>
        </p:nvPicPr>
        <p:blipFill>
          <a:blip r:embed="rId3"/>
          <a:stretch>
            <a:fillRect/>
          </a:stretch>
        </p:blipFill>
        <p:spPr>
          <a:xfrm>
            <a:off x="1270120" y="1820489"/>
            <a:ext cx="8283658" cy="2674852"/>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Pie-Chart for launch success count for all site</a:t>
            </a:r>
            <a:endParaRPr lang="en-US" dirty="0">
              <a:solidFill>
                <a:srgbClr val="0B49C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pic>
        <p:nvPicPr>
          <p:cNvPr id="4" name="Content Placeholder 3">
            <a:extLst>
              <a:ext uri="{FF2B5EF4-FFF2-40B4-BE49-F238E27FC236}">
                <a16:creationId xmlns:a16="http://schemas.microsoft.com/office/drawing/2014/main" id="{FA0C5BB3-822F-F260-70CB-271AB59EC3F9}"/>
              </a:ext>
            </a:extLst>
          </p:cNvPr>
          <p:cNvPicPr>
            <a:picLocks noGrp="1" noChangeAspect="1"/>
          </p:cNvPicPr>
          <p:nvPr>
            <p:ph idx="4294967295"/>
          </p:nvPr>
        </p:nvPicPr>
        <p:blipFill>
          <a:blip r:embed="rId3"/>
          <a:stretch>
            <a:fillRect/>
          </a:stretch>
        </p:blipFill>
        <p:spPr>
          <a:xfrm>
            <a:off x="1778896" y="1680843"/>
            <a:ext cx="8634208" cy="286536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for the launch site with 2 </a:t>
            </a:r>
            <a:r>
              <a:rPr lang="en-US" dirty="0" err="1"/>
              <a:t>nd</a:t>
            </a:r>
            <a:r>
              <a:rPr lang="en-US" dirty="0"/>
              <a:t> highest launch success ratio</a:t>
            </a:r>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pic>
        <p:nvPicPr>
          <p:cNvPr id="4" name="Content Placeholder 3">
            <a:extLst>
              <a:ext uri="{FF2B5EF4-FFF2-40B4-BE49-F238E27FC236}">
                <a16:creationId xmlns:a16="http://schemas.microsoft.com/office/drawing/2014/main" id="{E312F721-A0FC-F2EB-454C-3D47FAD3FD7E}"/>
              </a:ext>
            </a:extLst>
          </p:cNvPr>
          <p:cNvPicPr>
            <a:picLocks noGrp="1" noChangeAspect="1"/>
          </p:cNvPicPr>
          <p:nvPr>
            <p:ph idx="4294967295"/>
          </p:nvPr>
        </p:nvPicPr>
        <p:blipFill>
          <a:blip r:embed="rId3"/>
          <a:stretch>
            <a:fillRect/>
          </a:stretch>
        </p:blipFill>
        <p:spPr>
          <a:xfrm>
            <a:off x="1195516" y="1841397"/>
            <a:ext cx="10594030" cy="3432131"/>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scatter plot for all sites</a:t>
            </a:r>
            <a:endParaRPr lang="en-US" dirty="0">
              <a:solidFill>
                <a:srgbClr val="0B49CB"/>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214C407-0573-F2B6-695D-23236BA39B79}"/>
              </a:ext>
            </a:extLst>
          </p:cNvPr>
          <p:cNvPicPr>
            <a:picLocks noChangeAspect="1"/>
          </p:cNvPicPr>
          <p:nvPr/>
        </p:nvPicPr>
        <p:blipFill>
          <a:blip r:embed="rId3"/>
          <a:stretch>
            <a:fillRect/>
          </a:stretch>
        </p:blipFill>
        <p:spPr>
          <a:xfrm>
            <a:off x="888353" y="2082114"/>
            <a:ext cx="8450955" cy="318453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91449"/>
            <a:ext cx="9477960" cy="437753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7EE7C72-64DE-F084-C4C8-8C3E07770818}"/>
              </a:ext>
            </a:extLst>
          </p:cNvPr>
          <p:cNvPicPr>
            <a:picLocks noChangeAspect="1"/>
          </p:cNvPicPr>
          <p:nvPr/>
        </p:nvPicPr>
        <p:blipFill>
          <a:blip r:embed="rId3"/>
          <a:stretch>
            <a:fillRect/>
          </a:stretch>
        </p:blipFill>
        <p:spPr>
          <a:xfrm>
            <a:off x="770011" y="2057400"/>
            <a:ext cx="4988582" cy="3811588"/>
          </a:xfrm>
          <a:prstGeom prst="rect">
            <a:avLst/>
          </a:prstGeom>
        </p:spPr>
      </p:pic>
      <p:sp>
        <p:nvSpPr>
          <p:cNvPr id="6" name="TextBox 5">
            <a:extLst>
              <a:ext uri="{FF2B5EF4-FFF2-40B4-BE49-F238E27FC236}">
                <a16:creationId xmlns:a16="http://schemas.microsoft.com/office/drawing/2014/main" id="{1B56A226-7E30-AB22-98BB-49F0A6BDFCF1}"/>
              </a:ext>
            </a:extLst>
          </p:cNvPr>
          <p:cNvSpPr txBox="1"/>
          <p:nvPr/>
        </p:nvSpPr>
        <p:spPr>
          <a:xfrm>
            <a:off x="6433409" y="2183907"/>
            <a:ext cx="4921131" cy="923330"/>
          </a:xfrm>
          <a:prstGeom prst="rect">
            <a:avLst/>
          </a:prstGeom>
          <a:noFill/>
        </p:spPr>
        <p:txBody>
          <a:bodyPr wrap="square" rtlCol="0">
            <a:spAutoFit/>
          </a:bodyPr>
          <a:lstStyle/>
          <a:p>
            <a:r>
              <a:rPr lang="en-US" b="1" dirty="0">
                <a:latin typeface="Abadi" panose="020B0604020104020204" pitchFamily="34" charset="0"/>
              </a:rPr>
              <a:t>All the 4 classification model had the same confusion matrixes and were able equally distinguish between the different classes. </a:t>
            </a:r>
            <a:endParaRPr lang="en-IN" b="1"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98603" cy="4351338"/>
          </a:xfrm>
          <a:prstGeom prst="rect">
            <a:avLst/>
          </a:prstGeom>
        </p:spPr>
        <p:txBody>
          <a:bodyPr>
            <a:normAutofit/>
          </a:bodyPr>
          <a:lstStyle/>
          <a:p>
            <a:pPr marL="0" indent="0">
              <a:lnSpc>
                <a:spcPct val="100000"/>
              </a:lnSpc>
              <a:spcBef>
                <a:spcPts val="1400"/>
              </a:spcBef>
              <a:buNone/>
            </a:pPr>
            <a:r>
              <a:rPr lang="en-US" sz="1600" b="1" dirty="0">
                <a:latin typeface="Abadi" panose="020B0604020104020204" pitchFamily="34" charset="0"/>
              </a:rPr>
              <a:t>Different launch sites have different success rates. CCAFS LC-40, has a success rate of 60 %, while KSC LC-39A and VAFB SLC 4E has a success rate of 77%. </a:t>
            </a:r>
          </a:p>
          <a:p>
            <a:pPr marL="0" indent="0">
              <a:lnSpc>
                <a:spcPct val="100000"/>
              </a:lnSpc>
              <a:spcBef>
                <a:spcPts val="1400"/>
              </a:spcBef>
              <a:buNone/>
            </a:pPr>
            <a:endParaRPr lang="en-US" sz="1600" b="1" dirty="0">
              <a:latin typeface="Abadi" panose="020B0604020104020204" pitchFamily="34" charset="0"/>
            </a:endParaRPr>
          </a:p>
          <a:p>
            <a:pPr marL="0" indent="0">
              <a:lnSpc>
                <a:spcPct val="100000"/>
              </a:lnSpc>
              <a:spcBef>
                <a:spcPts val="1400"/>
              </a:spcBef>
              <a:buNone/>
            </a:pPr>
            <a:r>
              <a:rPr lang="en-US" sz="1600" b="1" dirty="0">
                <a:latin typeface="Abadi" panose="020B0604020104020204" pitchFamily="34" charset="0"/>
              </a:rPr>
              <a:t>We can deduce that, as the flight number increases in each of the 3 launch sites, so does the success rate.</a:t>
            </a:r>
          </a:p>
          <a:p>
            <a:pPr marL="0" indent="0">
              <a:lnSpc>
                <a:spcPct val="100000"/>
              </a:lnSpc>
              <a:spcBef>
                <a:spcPts val="1400"/>
              </a:spcBef>
              <a:buNone/>
            </a:pPr>
            <a:endParaRPr lang="en-US" sz="1600" b="1" dirty="0">
              <a:latin typeface="Abadi" panose="020B0604020104020204" pitchFamily="34" charset="0"/>
            </a:endParaRPr>
          </a:p>
          <a:p>
            <a:pPr marL="0" indent="0">
              <a:lnSpc>
                <a:spcPct val="100000"/>
              </a:lnSpc>
              <a:spcBef>
                <a:spcPts val="1400"/>
              </a:spcBef>
              <a:buNone/>
            </a:pPr>
            <a:r>
              <a:rPr lang="en-US" sz="1600" b="1" dirty="0">
                <a:latin typeface="Abadi" panose="020B0604020104020204" pitchFamily="34" charset="0"/>
              </a:rPr>
              <a:t>Payload Vs. Launch Site scatter point chart you will find for the VAFB-SLC </a:t>
            </a:r>
            <a:r>
              <a:rPr lang="en-US" sz="1600" b="1" dirty="0" err="1">
                <a:latin typeface="Abadi" panose="020B0604020104020204" pitchFamily="34" charset="0"/>
              </a:rPr>
              <a:t>launchsite</a:t>
            </a:r>
            <a:r>
              <a:rPr lang="en-US" sz="1600" b="1" dirty="0">
                <a:latin typeface="Abadi" panose="020B0604020104020204" pitchFamily="34" charset="0"/>
              </a:rPr>
              <a:t> there are no rockets launched for </a:t>
            </a:r>
            <a:r>
              <a:rPr lang="en-US" sz="1600" b="1" dirty="0" err="1">
                <a:latin typeface="Abadi" panose="020B0604020104020204" pitchFamily="34" charset="0"/>
              </a:rPr>
              <a:t>heavypayload</a:t>
            </a:r>
            <a:r>
              <a:rPr lang="en-US" sz="1600" b="1" dirty="0">
                <a:latin typeface="Abadi" panose="020B0604020104020204" pitchFamily="34" charset="0"/>
              </a:rPr>
              <a:t> mass(greater than 10000).</a:t>
            </a:r>
            <a:endParaRPr lang="en-US" sz="2200" b="1"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740023"/>
            <a:ext cx="10104817" cy="474955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6600" b="1" dirty="0">
                <a:latin typeface="Abadi" panose="020B0604020104020204" pitchFamily="34" charset="0"/>
              </a:rPr>
              <a:t>Data was first collected using SpaceX API (REST API) by making a get request to the SpaceX API.</a:t>
            </a:r>
            <a:endParaRPr lang="en-US" sz="8800" b="1" dirty="0">
              <a:solidFill>
                <a:schemeClr val="accent3">
                  <a:lumMod val="25000"/>
                </a:schemeClr>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a:rPr>
              <a:t>Perform data wrangling</a:t>
            </a:r>
          </a:p>
          <a:p>
            <a:pPr marL="0" indent="0">
              <a:lnSpc>
                <a:spcPct val="120000"/>
              </a:lnSpc>
              <a:spcBef>
                <a:spcPts val="1400"/>
              </a:spcBef>
              <a:buNone/>
            </a:pPr>
            <a:r>
              <a:rPr lang="en-US" sz="6400" b="1" dirty="0">
                <a:latin typeface="Abadi" panose="020B0604020104020204" pitchFamily="34" charset="0"/>
              </a:rPr>
              <a:t>To make JSON results more consistent, the SpaceX launch data was requested and parsed using the GET request and was then converted to Pandas </a:t>
            </a:r>
            <a:r>
              <a:rPr lang="en-US" sz="6400" b="1" dirty="0" err="1">
                <a:latin typeface="Abadi" panose="020B0604020104020204" pitchFamily="34" charset="0"/>
              </a:rPr>
              <a:t>dataframe</a:t>
            </a:r>
            <a:r>
              <a:rPr lang="en-US" sz="6400" dirty="0">
                <a:latin typeface="Abadi" panose="020B0604020104020204" pitchFamily="34" charset="0"/>
              </a:rPr>
              <a:t>.</a:t>
            </a:r>
            <a:endParaRPr lang="en-US" sz="6400" dirty="0">
              <a:solidFill>
                <a:schemeClr val="bg2">
                  <a:lumMod val="50000"/>
                </a:schemeClr>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88597"/>
            <a:ext cx="10515600" cy="4188365"/>
          </a:xfrm>
          <a:prstGeom prst="rect">
            <a:avLst/>
          </a:prstGeom>
        </p:spPr>
        <p:txBody>
          <a:bodyPr/>
          <a:lstStyle/>
          <a:p>
            <a:pPr marL="0" indent="0" algn="l">
              <a:buNone/>
            </a:pPr>
            <a:r>
              <a:rPr lang="en-US" sz="1600" b="1" dirty="0">
                <a:solidFill>
                  <a:srgbClr val="1F1F1F"/>
                </a:solidFill>
                <a:latin typeface="Abadi" panose="020B0604020104020204" pitchFamily="34" charset="0"/>
              </a:rPr>
              <a:t>W</a:t>
            </a:r>
            <a:r>
              <a:rPr lang="en-US" sz="1600" b="1" i="0" dirty="0">
                <a:solidFill>
                  <a:srgbClr val="1F1F1F"/>
                </a:solidFill>
                <a:effectLst/>
                <a:latin typeface="Abadi" panose="020B0604020104020204" pitchFamily="34" charset="0"/>
              </a:rPr>
              <a:t>orking with SpaceX launch data that is gathered from an API, specifically the SpaceX REST API. </a:t>
            </a:r>
            <a:endParaRPr lang="en-US" sz="1600" b="1" i="0" dirty="0">
              <a:solidFill>
                <a:srgbClr val="333333"/>
              </a:solidFill>
              <a:effectLst/>
              <a:latin typeface="Abadi" panose="020B0604020104020204" pitchFamily="34" charset="0"/>
            </a:endParaRPr>
          </a:p>
          <a:p>
            <a:pPr marL="0" indent="0" algn="l">
              <a:buNone/>
            </a:pPr>
            <a:r>
              <a:rPr lang="en-US" sz="1600" b="1" i="0" dirty="0">
                <a:solidFill>
                  <a:srgbClr val="1F1F1F"/>
                </a:solidFill>
                <a:effectLst/>
                <a:latin typeface="Abadi" panose="020B0604020104020204" pitchFamily="34" charset="0"/>
              </a:rPr>
              <a:t>This API gives us data about launches, including information about the rocket used, payload delivered, launch specifications, landing specifications, and landing outcome. </a:t>
            </a:r>
            <a:endParaRPr lang="en-US" sz="1600" b="1" i="0" dirty="0">
              <a:solidFill>
                <a:srgbClr val="333333"/>
              </a:solidFill>
              <a:effectLst/>
              <a:latin typeface="Abadi" panose="020B0604020104020204" pitchFamily="34" charset="0"/>
            </a:endParaRPr>
          </a:p>
          <a:p>
            <a:pPr marL="0" indent="0" algn="l">
              <a:buNone/>
            </a:pPr>
            <a:r>
              <a:rPr lang="en-US" sz="1600" b="1" i="0" dirty="0">
                <a:solidFill>
                  <a:srgbClr val="1F1F1F"/>
                </a:solidFill>
                <a:effectLst/>
                <a:latin typeface="Abadi" panose="020B0604020104020204" pitchFamily="34" charset="0"/>
              </a:rPr>
              <a:t>Our goal is to use this data to predict whether SpaceX will attempt to land successfully and then in extension reuse the first stage of launch again to make it more economical.</a:t>
            </a:r>
            <a:endParaRPr lang="en-US" sz="1600" b="1" i="0" dirty="0">
              <a:solidFill>
                <a:srgbClr val="333333"/>
              </a:solidFill>
              <a:effectLst/>
              <a:latin typeface="Abadi" panose="020B0604020104020204" pitchFamily="34" charset="0"/>
            </a:endParaRPr>
          </a:p>
          <a:p>
            <a:pPr marL="0" indent="0">
              <a:lnSpc>
                <a:spcPct val="100000"/>
              </a:lnSpc>
              <a:spcBef>
                <a:spcPts val="1400"/>
              </a:spcBef>
              <a:buNone/>
            </a:pPr>
            <a:r>
              <a:rPr lang="en-US" sz="1600" b="1" dirty="0">
                <a:latin typeface="Abadi" panose="020B0604020104020204" pitchFamily="34" charset="0"/>
              </a:rPr>
              <a:t>To make the requested JSON results more consistent, the SpaceX launch data was requested and parsed using the GET request and then decoded the response content as a </a:t>
            </a:r>
            <a:r>
              <a:rPr lang="en-US" sz="1600" b="1" dirty="0" err="1">
                <a:latin typeface="Abadi" panose="020B0604020104020204" pitchFamily="34" charset="0"/>
              </a:rPr>
              <a:t>Json</a:t>
            </a:r>
            <a:r>
              <a:rPr lang="en-US" sz="1600" b="1" dirty="0">
                <a:latin typeface="Abadi" panose="020B0604020104020204" pitchFamily="34" charset="0"/>
              </a:rPr>
              <a:t> result which was then converted into a Pandas data frame. </a:t>
            </a:r>
            <a:endParaRPr lang="en-US" sz="1600" b="1" dirty="0">
              <a:solidFill>
                <a:schemeClr val="accent3">
                  <a:lumMod val="25000"/>
                </a:schemeClr>
              </a:solidFill>
              <a:latin typeface="Abadi" panose="020B0604020104020204" pitchFamily="34" charset="0"/>
            </a:endParaRPr>
          </a:p>
          <a:p>
            <a:pPr marL="0" indent="0">
              <a:buNone/>
            </a:pPr>
            <a:r>
              <a:rPr lang="en-US" sz="1600" b="1" dirty="0">
                <a:latin typeface="Abadi" panose="020B0604020104020204" pitchFamily="34" charset="0"/>
              </a:rPr>
              <a:t>After that we implemented web scraping to collect Falcon 9 historical launch records from a Wikipedia page titled List of Falcon 9 and Falcon Heavy launches of the launch records are stored in a HTML.</a:t>
            </a:r>
          </a:p>
          <a:p>
            <a:pPr marL="0" indent="0">
              <a:buNone/>
            </a:pP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b="1" dirty="0">
                <a:latin typeface="Abadi" panose="020B0604020104020204" pitchFamily="34" charset="0"/>
              </a:rPr>
              <a:t>Data collected using SpaceX API (REST API) by making a get request to the SpaceX API then parsing the data using the GET request and decoding the response content as a </a:t>
            </a:r>
            <a:r>
              <a:rPr lang="en-US" sz="1600" b="1" dirty="0" err="1">
                <a:latin typeface="Abadi" panose="020B0604020104020204" pitchFamily="34" charset="0"/>
              </a:rPr>
              <a:t>Json</a:t>
            </a:r>
            <a:r>
              <a:rPr lang="en-US" sz="1600" b="1" dirty="0">
                <a:latin typeface="Abadi" panose="020B0604020104020204" pitchFamily="34" charset="0"/>
              </a:rPr>
              <a:t> then converted into a Pandas data frame.</a:t>
            </a:r>
          </a:p>
          <a:p>
            <a:pPr marL="0" indent="0">
              <a:lnSpc>
                <a:spcPct val="100000"/>
              </a:lnSpc>
              <a:spcBef>
                <a:spcPts val="1400"/>
              </a:spcBef>
              <a:buNone/>
            </a:pPr>
            <a:endParaRPr lang="en-US" sz="16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dirty="0">
              <a:solidFill>
                <a:schemeClr val="accent3">
                  <a:lumMod val="25000"/>
                </a:schemeClr>
              </a:solidFill>
              <a:latin typeface="Abadi" panose="020B0604020104020204" pitchFamily="34" charset="0"/>
            </a:endParaRPr>
          </a:p>
          <a:p>
            <a:pPr marL="0" indent="0">
              <a:buNone/>
            </a:pPr>
            <a:r>
              <a:rPr lang="en-US" sz="1600" b="1" dirty="0" err="1">
                <a:latin typeface="Abadi" panose="020B0604020104020204" pitchFamily="34" charset="0"/>
              </a:rPr>
              <a:t>Github</a:t>
            </a:r>
            <a:r>
              <a:rPr lang="en-US" sz="1600" b="1" dirty="0">
                <a:latin typeface="Abadi" panose="020B0604020104020204" pitchFamily="34" charset="0"/>
              </a:rPr>
              <a:t> link: </a:t>
            </a:r>
            <a:r>
              <a:rPr lang="en-US" sz="1600" b="1" dirty="0">
                <a:latin typeface="Abadi" panose="020B0604020104020204" pitchFamily="34" charset="0"/>
                <a:hlinkClick r:id="rId3"/>
              </a:rPr>
              <a:t>https://github.com/AaratrikaSantra/Applied_Data_Science_Capstone/blob/main/1.%20SpaceX%20Falcon%209%20first%20stage%20Landing%20Prediction.ipynb</a:t>
            </a:r>
            <a:endParaRPr lang="en-US" sz="1600" b="1" dirty="0">
              <a:latin typeface="Abadi" panose="020B0604020104020204" pitchFamily="34" charset="0"/>
            </a:endParaRPr>
          </a:p>
          <a:p>
            <a:pPr marL="0" indent="0">
              <a:buNone/>
            </a:pPr>
            <a:endParaRPr lang="en-US" sz="1600" b="1"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0090819C-1C4E-0322-9C7F-4B6FD2C3E2F3}"/>
              </a:ext>
            </a:extLst>
          </p:cNvPr>
          <p:cNvPicPr>
            <a:picLocks noChangeAspect="1"/>
          </p:cNvPicPr>
          <p:nvPr/>
        </p:nvPicPr>
        <p:blipFill>
          <a:blip r:embed="rId4"/>
          <a:stretch>
            <a:fillRect/>
          </a:stretch>
        </p:blipFill>
        <p:spPr>
          <a:xfrm>
            <a:off x="5910262" y="2143124"/>
            <a:ext cx="5461000" cy="319217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28474" y="1634632"/>
            <a:ext cx="5220070" cy="4206876"/>
          </a:xfrm>
          <a:prstGeom prst="rect">
            <a:avLst/>
          </a:prstGeom>
        </p:spPr>
        <p:txBody>
          <a:bodyPr lIns="91440" tIns="45720" rIns="91440" bIns="45720" anchor="t">
            <a:noAutofit/>
          </a:body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Web Scrapping to collect Falcon 9 historical launch records from Wikipedia page. We </a:t>
            </a:r>
            <a:r>
              <a:rPr lang="en-US" sz="1600" b="1" i="0" dirty="0">
                <a:effectLst/>
                <a:latin typeface="Abadi" panose="020B0604020104020204" pitchFamily="34" charset="0"/>
              </a:rPr>
              <a:t>HTTP GET method to request the Falcon9 Launch HTML page, as an HTTP response. We collect all relevant column names from the HTML table header and creating a </a:t>
            </a:r>
            <a:r>
              <a:rPr lang="en-US" sz="1600" b="1" i="0" dirty="0" err="1">
                <a:effectLst/>
                <a:latin typeface="Abadi" panose="020B0604020104020204" pitchFamily="34" charset="0"/>
              </a:rPr>
              <a:t>dataframe</a:t>
            </a:r>
            <a:r>
              <a:rPr lang="en-US" sz="1600" b="1" i="0" dirty="0">
                <a:effectLst/>
                <a:latin typeface="Abadi" panose="020B0604020104020204" pitchFamily="34" charset="0"/>
              </a:rPr>
              <a:t> by parsing the launch HTML tables</a:t>
            </a:r>
          </a:p>
          <a:p>
            <a:pPr marL="0" indent="0">
              <a:lnSpc>
                <a:spcPct val="100000"/>
              </a:lnSpc>
              <a:spcBef>
                <a:spcPts val="1400"/>
              </a:spcBef>
              <a:buNone/>
            </a:pPr>
            <a:endParaRPr lang="en-US" sz="16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dirty="0" err="1">
                <a:solidFill>
                  <a:schemeClr val="accent3">
                    <a:lumMod val="25000"/>
                  </a:schemeClr>
                </a:solidFill>
                <a:latin typeface="Abadi" panose="020B0604020104020204" pitchFamily="34" charset="0"/>
              </a:rPr>
              <a:t>Github</a:t>
            </a:r>
            <a:r>
              <a:rPr lang="en-US" sz="1600" b="1" dirty="0">
                <a:solidFill>
                  <a:schemeClr val="accent3">
                    <a:lumMod val="25000"/>
                  </a:schemeClr>
                </a:solidFill>
                <a:latin typeface="Abadi" panose="020B0604020104020204" pitchFamily="34" charset="0"/>
              </a:rPr>
              <a:t> link: </a:t>
            </a:r>
            <a:r>
              <a:rPr lang="en-US" sz="1600" b="1" dirty="0">
                <a:solidFill>
                  <a:schemeClr val="accent3">
                    <a:lumMod val="25000"/>
                  </a:schemeClr>
                </a:solidFill>
                <a:latin typeface="Abadi" panose="020B0604020104020204" pitchFamily="34" charset="0"/>
                <a:hlinkClick r:id="rId3"/>
              </a:rPr>
              <a:t>https://github.com/AaratrikaSantra/Applied_Data_Science_Capstone/blob/main/2.%20Web%20scraping%20Falcon%209%20and%20Falcon%20Heavy%20Launches%20Records%20from%20Wikipedia.ipynb</a:t>
            </a:r>
            <a:endParaRPr lang="en-US" sz="16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10" name="Picture 9">
            <a:extLst>
              <a:ext uri="{FF2B5EF4-FFF2-40B4-BE49-F238E27FC236}">
                <a16:creationId xmlns:a16="http://schemas.microsoft.com/office/drawing/2014/main" id="{AC2EADB8-9909-FF4D-41FA-2DBBDD410EA5}"/>
              </a:ext>
            </a:extLst>
          </p:cNvPr>
          <p:cNvPicPr>
            <a:picLocks noChangeAspect="1"/>
          </p:cNvPicPr>
          <p:nvPr/>
        </p:nvPicPr>
        <p:blipFill>
          <a:blip r:embed="rId4"/>
          <a:stretch>
            <a:fillRect/>
          </a:stretch>
        </p:blipFill>
        <p:spPr>
          <a:xfrm>
            <a:off x="6010349" y="1792288"/>
            <a:ext cx="5275262" cy="44437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819</TotalTime>
  <Words>1604</Words>
  <Application>Microsoft Office PowerPoint</Application>
  <PresentationFormat>Widescreen</PresentationFormat>
  <Paragraphs>233</Paragraphs>
  <Slides>57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AARATRIKA SANTRA</cp:lastModifiedBy>
  <cp:revision>215</cp:revision>
  <dcterms:created xsi:type="dcterms:W3CDTF">2021-04-29T18:58:34Z</dcterms:created>
  <dcterms:modified xsi:type="dcterms:W3CDTF">2023-05-11T18:31:23Z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